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5"/>
  </p:notesMasterIdLst>
  <p:handoutMasterIdLst>
    <p:handoutMasterId r:id="rId16"/>
  </p:handoutMasterIdLst>
  <p:sldIdLst>
    <p:sldId id="604" r:id="rId7"/>
    <p:sldId id="605" r:id="rId8"/>
    <p:sldId id="612" r:id="rId9"/>
    <p:sldId id="613" r:id="rId10"/>
    <p:sldId id="614" r:id="rId11"/>
    <p:sldId id="615" r:id="rId12"/>
    <p:sldId id="611" r:id="rId13"/>
    <p:sldId id="256"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Queen" initials="EQ" lastIdx="1" clrIdx="0">
    <p:extLst>
      <p:ext uri="{19B8F6BF-5375-455C-9EA6-DF929625EA0E}">
        <p15:presenceInfo xmlns:p15="http://schemas.microsoft.com/office/powerpoint/2012/main" userId="S::equeen4@jh.edu::6d26dd4f-d9ec-486a-aac4-19a58c14b487" providerId="AD"/>
      </p:ext>
    </p:extLst>
  </p:cmAuthor>
  <p:cmAuthor id="2" name="Chance Pascale" initials="CP" lastIdx="1" clrIdx="1">
    <p:extLst>
      <p:ext uri="{19B8F6BF-5375-455C-9EA6-DF929625EA0E}">
        <p15:presenceInfo xmlns:p15="http://schemas.microsoft.com/office/powerpoint/2012/main" userId="S::cpascal3@jh.edu::33a09a6f-b2d1-47a5-b3b3-352468c288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9D6C4-2207-1141-B4A0-9933DC5A5777}" v="1" dt="2021-03-16T15:21:31.442"/>
    <p1510:client id="{84AB4E83-67F0-4036-BAA4-993073CB21D0}" v="1" dt="2021-03-16T21:21:18.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autoAdjust="0"/>
    <p:restoredTop sz="86395"/>
  </p:normalViewPr>
  <p:slideViewPr>
    <p:cSldViewPr snapToGrid="0" showGuides="1">
      <p:cViewPr varScale="1">
        <p:scale>
          <a:sx n="98" d="100"/>
          <a:sy n="98" d="100"/>
        </p:scale>
        <p:origin x="192" y="960"/>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S::cpascal3@jh.edu::33a09a6f-b2d1-47a5-b3b3-352468c288fc" providerId="AD" clId="Web-{84AB4E83-67F0-4036-BAA4-993073CB21D0}"/>
    <pc:docChg chg="">
      <pc:chgData name="Chance Pascale" userId="S::cpascal3@jh.edu::33a09a6f-b2d1-47a5-b3b3-352468c288fc" providerId="AD" clId="Web-{84AB4E83-67F0-4036-BAA4-993073CB21D0}" dt="2021-03-16T21:21:18.292" v="0"/>
      <pc:docMkLst>
        <pc:docMk/>
      </pc:docMkLst>
      <pc:sldChg chg="addCm">
        <pc:chgData name="Chance Pascale" userId="S::cpascal3@jh.edu::33a09a6f-b2d1-47a5-b3b3-352468c288fc" providerId="AD" clId="Web-{84AB4E83-67F0-4036-BAA4-993073CB21D0}" dt="2021-03-16T21:21:18.292" v="0"/>
        <pc:sldMkLst>
          <pc:docMk/>
          <pc:sldMk cId="1069903250" sldId="612"/>
        </pc:sldMkLst>
      </pc:sldChg>
    </pc:docChg>
  </pc:docChgLst>
  <pc:docChgLst>
    <pc:chgData name="Chance Pascale" userId="33a09a6f-b2d1-47a5-b3b3-352468c288fc" providerId="ADAL" clId="{E61873C7-4E56-EF4A-B4F4-DC02741366A3}"/>
    <pc:docChg chg="undo custSel modSld">
      <pc:chgData name="Chance Pascale" userId="33a09a6f-b2d1-47a5-b3b3-352468c288fc" providerId="ADAL" clId="{E61873C7-4E56-EF4A-B4F4-DC02741366A3}" dt="2021-03-05T01:43:02.154" v="5621" actId="13244"/>
      <pc:docMkLst>
        <pc:docMk/>
      </pc:docMkLst>
      <pc:sldChg chg="modNotesTx">
        <pc:chgData name="Chance Pascale" userId="33a09a6f-b2d1-47a5-b3b3-352468c288fc" providerId="ADAL" clId="{E61873C7-4E56-EF4A-B4F4-DC02741366A3}" dt="2021-03-05T01:09:50.354" v="69" actId="20577"/>
        <pc:sldMkLst>
          <pc:docMk/>
          <pc:sldMk cId="2208323800" sldId="604"/>
        </pc:sldMkLst>
      </pc:sldChg>
      <pc:sldChg chg="addSp delSp modSp mod modNotesTx">
        <pc:chgData name="Chance Pascale" userId="33a09a6f-b2d1-47a5-b3b3-352468c288fc" providerId="ADAL" clId="{E61873C7-4E56-EF4A-B4F4-DC02741366A3}" dt="2021-03-05T01:42:32.453" v="5616" actId="13244"/>
        <pc:sldMkLst>
          <pc:docMk/>
          <pc:sldMk cId="2405996733" sldId="605"/>
        </pc:sldMkLst>
        <pc:spChg chg="add del mod">
          <ac:chgData name="Chance Pascale" userId="33a09a6f-b2d1-47a5-b3b3-352468c288fc" providerId="ADAL" clId="{E61873C7-4E56-EF4A-B4F4-DC02741366A3}" dt="2021-03-05T01:40:00.913" v="5556" actId="478"/>
          <ac:spMkLst>
            <pc:docMk/>
            <pc:sldMk cId="2405996733" sldId="605"/>
            <ac:spMk id="2" creationId="{078B97D1-7ECB-0045-8E69-0DDB110A3D0B}"/>
          </ac:spMkLst>
        </pc:spChg>
        <pc:spChg chg="add del mod">
          <ac:chgData name="Chance Pascale" userId="33a09a6f-b2d1-47a5-b3b3-352468c288fc" providerId="ADAL" clId="{E61873C7-4E56-EF4A-B4F4-DC02741366A3}" dt="2021-03-05T01:39:30.595" v="5549" actId="478"/>
          <ac:spMkLst>
            <pc:docMk/>
            <pc:sldMk cId="2405996733" sldId="605"/>
            <ac:spMk id="5" creationId="{827344AF-CD31-6B4A-A67F-A372F12B1411}"/>
          </ac:spMkLst>
        </pc:spChg>
        <pc:spChg chg="add del mod">
          <ac:chgData name="Chance Pascale" userId="33a09a6f-b2d1-47a5-b3b3-352468c288fc" providerId="ADAL" clId="{E61873C7-4E56-EF4A-B4F4-DC02741366A3}" dt="2021-03-05T01:39:41.121" v="5551" actId="478"/>
          <ac:spMkLst>
            <pc:docMk/>
            <pc:sldMk cId="2405996733" sldId="605"/>
            <ac:spMk id="7" creationId="{22C03A17-188A-2547-ADD3-15169B3A16AE}"/>
          </ac:spMkLst>
        </pc:spChg>
        <pc:spChg chg="add del mod">
          <ac:chgData name="Chance Pascale" userId="33a09a6f-b2d1-47a5-b3b3-352468c288fc" providerId="ADAL" clId="{E61873C7-4E56-EF4A-B4F4-DC02741366A3}" dt="2021-03-05T01:40:05.198" v="5557" actId="478"/>
          <ac:spMkLst>
            <pc:docMk/>
            <pc:sldMk cId="2405996733" sldId="605"/>
            <ac:spMk id="9" creationId="{C520574E-5878-214F-B5DF-B5B64251675C}"/>
          </ac:spMkLst>
        </pc:spChg>
        <pc:spChg chg="add del mod">
          <ac:chgData name="Chance Pascale" userId="33a09a6f-b2d1-47a5-b3b3-352468c288fc" providerId="ADAL" clId="{E61873C7-4E56-EF4A-B4F4-DC02741366A3}" dt="2021-03-05T01:40:37.768" v="5561" actId="478"/>
          <ac:spMkLst>
            <pc:docMk/>
            <pc:sldMk cId="2405996733" sldId="605"/>
            <ac:spMk id="10" creationId="{3017940F-1EAA-044D-87F2-68EA4AEC99B7}"/>
          </ac:spMkLst>
        </pc:spChg>
        <pc:spChg chg="add mod">
          <ac:chgData name="Chance Pascale" userId="33a09a6f-b2d1-47a5-b3b3-352468c288fc" providerId="ADAL" clId="{E61873C7-4E56-EF4A-B4F4-DC02741366A3}" dt="2021-03-05T01:42:32.453" v="5616" actId="13244"/>
          <ac:spMkLst>
            <pc:docMk/>
            <pc:sldMk cId="2405996733" sldId="605"/>
            <ac:spMk id="11" creationId="{D6A9AB41-2A5B-F146-8528-1971A46E1915}"/>
          </ac:spMkLst>
        </pc:spChg>
      </pc:sldChg>
      <pc:sldChg chg="addSp delSp modSp">
        <pc:chgData name="Chance Pascale" userId="33a09a6f-b2d1-47a5-b3b3-352468c288fc" providerId="ADAL" clId="{E61873C7-4E56-EF4A-B4F4-DC02741366A3}" dt="2021-03-05T01:43:02.154" v="5621" actId="13244"/>
        <pc:sldMkLst>
          <pc:docMk/>
          <pc:sldMk cId="4134648402" sldId="611"/>
        </pc:sldMkLst>
        <pc:spChg chg="del mod">
          <ac:chgData name="Chance Pascale" userId="33a09a6f-b2d1-47a5-b3b3-352468c288fc" providerId="ADAL" clId="{E61873C7-4E56-EF4A-B4F4-DC02741366A3}" dt="2021-03-05T01:42:10.865" v="5613" actId="478"/>
          <ac:spMkLst>
            <pc:docMk/>
            <pc:sldMk cId="4134648402" sldId="611"/>
            <ac:spMk id="2" creationId="{E30D5B9C-5C2E-DB43-AE3E-5C800D67FC78}"/>
          </ac:spMkLst>
        </pc:spChg>
        <pc:spChg chg="add mod">
          <ac:chgData name="Chance Pascale" userId="33a09a6f-b2d1-47a5-b3b3-352468c288fc" providerId="ADAL" clId="{E61873C7-4E56-EF4A-B4F4-DC02741366A3}" dt="2021-03-05T01:43:02.154" v="5621" actId="13244"/>
          <ac:spMkLst>
            <pc:docMk/>
            <pc:sldMk cId="4134648402" sldId="611"/>
            <ac:spMk id="4" creationId="{2A20FEFA-2D9E-3344-A95B-2729F885BA45}"/>
          </ac:spMkLst>
        </pc:spChg>
      </pc:sldChg>
      <pc:sldChg chg="addSp delSp modSp modNotesTx">
        <pc:chgData name="Chance Pascale" userId="33a09a6f-b2d1-47a5-b3b3-352468c288fc" providerId="ADAL" clId="{E61873C7-4E56-EF4A-B4F4-DC02741366A3}" dt="2021-03-05T01:42:40.195" v="5617" actId="13244"/>
        <pc:sldMkLst>
          <pc:docMk/>
          <pc:sldMk cId="1069903250" sldId="612"/>
        </pc:sldMkLst>
        <pc:spChg chg="del mod">
          <ac:chgData name="Chance Pascale" userId="33a09a6f-b2d1-47a5-b3b3-352468c288fc" providerId="ADAL" clId="{E61873C7-4E56-EF4A-B4F4-DC02741366A3}" dt="2021-03-05T01:40:50.469" v="5565" actId="478"/>
          <ac:spMkLst>
            <pc:docMk/>
            <pc:sldMk cId="1069903250" sldId="612"/>
            <ac:spMk id="2" creationId="{2C06A29C-06B1-9343-83E3-CCFA876CBDF0}"/>
          </ac:spMkLst>
        </pc:spChg>
        <pc:spChg chg="add mod">
          <ac:chgData name="Chance Pascale" userId="33a09a6f-b2d1-47a5-b3b3-352468c288fc" providerId="ADAL" clId="{E61873C7-4E56-EF4A-B4F4-DC02741366A3}" dt="2021-03-05T01:42:40.195" v="5617" actId="13244"/>
          <ac:spMkLst>
            <pc:docMk/>
            <pc:sldMk cId="1069903250" sldId="612"/>
            <ac:spMk id="5" creationId="{29B4BF9F-ABA1-0743-B148-2FDAD9555816}"/>
          </ac:spMkLst>
        </pc:spChg>
      </pc:sldChg>
      <pc:sldChg chg="addSp delSp modSp modNotesTx">
        <pc:chgData name="Chance Pascale" userId="33a09a6f-b2d1-47a5-b3b3-352468c288fc" providerId="ADAL" clId="{E61873C7-4E56-EF4A-B4F4-DC02741366A3}" dt="2021-03-05T01:42:48.698" v="5618" actId="13244"/>
        <pc:sldMkLst>
          <pc:docMk/>
          <pc:sldMk cId="3737376932" sldId="613"/>
        </pc:sldMkLst>
        <pc:spChg chg="del mod">
          <ac:chgData name="Chance Pascale" userId="33a09a6f-b2d1-47a5-b3b3-352468c288fc" providerId="ADAL" clId="{E61873C7-4E56-EF4A-B4F4-DC02741366A3}" dt="2021-03-05T01:41:03.318" v="5569" actId="478"/>
          <ac:spMkLst>
            <pc:docMk/>
            <pc:sldMk cId="3737376932" sldId="613"/>
            <ac:spMk id="2" creationId="{2C06A29C-06B1-9343-83E3-CCFA876CBDF0}"/>
          </ac:spMkLst>
        </pc:spChg>
        <pc:spChg chg="add mod">
          <ac:chgData name="Chance Pascale" userId="33a09a6f-b2d1-47a5-b3b3-352468c288fc" providerId="ADAL" clId="{E61873C7-4E56-EF4A-B4F4-DC02741366A3}" dt="2021-03-05T01:42:48.698" v="5618" actId="13244"/>
          <ac:spMkLst>
            <pc:docMk/>
            <pc:sldMk cId="3737376932" sldId="613"/>
            <ac:spMk id="5" creationId="{2B6A2680-0595-E54A-A72B-90DC3F773240}"/>
          </ac:spMkLst>
        </pc:spChg>
      </pc:sldChg>
      <pc:sldChg chg="addSp delSp modSp modNotesTx">
        <pc:chgData name="Chance Pascale" userId="33a09a6f-b2d1-47a5-b3b3-352468c288fc" providerId="ADAL" clId="{E61873C7-4E56-EF4A-B4F4-DC02741366A3}" dt="2021-03-05T01:42:54.246" v="5619" actId="13244"/>
        <pc:sldMkLst>
          <pc:docMk/>
          <pc:sldMk cId="4278962956" sldId="614"/>
        </pc:sldMkLst>
        <pc:spChg chg="del mod">
          <ac:chgData name="Chance Pascale" userId="33a09a6f-b2d1-47a5-b3b3-352468c288fc" providerId="ADAL" clId="{E61873C7-4E56-EF4A-B4F4-DC02741366A3}" dt="2021-03-05T01:41:17.571" v="5575" actId="478"/>
          <ac:spMkLst>
            <pc:docMk/>
            <pc:sldMk cId="4278962956" sldId="614"/>
            <ac:spMk id="2" creationId="{2C06A29C-06B1-9343-83E3-CCFA876CBDF0}"/>
          </ac:spMkLst>
        </pc:spChg>
        <pc:spChg chg="add mod">
          <ac:chgData name="Chance Pascale" userId="33a09a6f-b2d1-47a5-b3b3-352468c288fc" providerId="ADAL" clId="{E61873C7-4E56-EF4A-B4F4-DC02741366A3}" dt="2021-03-05T01:42:54.246" v="5619" actId="13244"/>
          <ac:spMkLst>
            <pc:docMk/>
            <pc:sldMk cId="4278962956" sldId="614"/>
            <ac:spMk id="5" creationId="{0CFBBA6D-18A1-5343-BA14-82B1FB49E0C2}"/>
          </ac:spMkLst>
        </pc:spChg>
      </pc:sldChg>
      <pc:sldChg chg="addSp delSp modSp modNotesTx">
        <pc:chgData name="Chance Pascale" userId="33a09a6f-b2d1-47a5-b3b3-352468c288fc" providerId="ADAL" clId="{E61873C7-4E56-EF4A-B4F4-DC02741366A3}" dt="2021-03-05T01:42:58.330" v="5620" actId="13244"/>
        <pc:sldMkLst>
          <pc:docMk/>
          <pc:sldMk cId="1838829199" sldId="615"/>
        </pc:sldMkLst>
        <pc:spChg chg="del mod">
          <ac:chgData name="Chance Pascale" userId="33a09a6f-b2d1-47a5-b3b3-352468c288fc" providerId="ADAL" clId="{E61873C7-4E56-EF4A-B4F4-DC02741366A3}" dt="2021-03-05T01:41:30.770" v="5581" actId="478"/>
          <ac:spMkLst>
            <pc:docMk/>
            <pc:sldMk cId="1838829199" sldId="615"/>
            <ac:spMk id="2" creationId="{2C06A29C-06B1-9343-83E3-CCFA876CBDF0}"/>
          </ac:spMkLst>
        </pc:spChg>
        <pc:spChg chg="add mod">
          <ac:chgData name="Chance Pascale" userId="33a09a6f-b2d1-47a5-b3b3-352468c288fc" providerId="ADAL" clId="{E61873C7-4E56-EF4A-B4F4-DC02741366A3}" dt="2021-03-05T01:42:58.330" v="5620" actId="13244"/>
          <ac:spMkLst>
            <pc:docMk/>
            <pc:sldMk cId="1838829199" sldId="615"/>
            <ac:spMk id="5" creationId="{5296C7CA-500A-D446-A5E9-95DC335FD1C9}"/>
          </ac:spMkLst>
        </pc:spChg>
      </pc:sldChg>
    </pc:docChg>
  </pc:docChgLst>
  <pc:docChgLst>
    <pc:chgData name="Edward Queen" userId="6d26dd4f-d9ec-486a-aac4-19a58c14b487" providerId="ADAL" clId="{3C09D6C4-2207-1141-B4A0-9933DC5A5777}"/>
    <pc:docChg chg="custSel modSld">
      <pc:chgData name="Edward Queen" userId="6d26dd4f-d9ec-486a-aac4-19a58c14b487" providerId="ADAL" clId="{3C09D6C4-2207-1141-B4A0-9933DC5A5777}" dt="2021-03-16T15:21:31.441" v="1"/>
      <pc:docMkLst>
        <pc:docMk/>
      </pc:docMkLst>
      <pc:sldChg chg="addCm modCm">
        <pc:chgData name="Edward Queen" userId="6d26dd4f-d9ec-486a-aac4-19a58c14b487" providerId="ADAL" clId="{3C09D6C4-2207-1141-B4A0-9933DC5A5777}" dt="2021-03-16T15:21:31.441" v="1"/>
        <pc:sldMkLst>
          <pc:docMk/>
          <pc:sldMk cId="1069903250" sldId="61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3-16T11:20:28.495" idx="1">
    <p:pos x="10" y="10"/>
    <p:text>[@Chance Pascale] - I noticed on this and subsequent slides that the words "thread," "mutex," "atomic" and so forth are not capitalized. Is this deliberate because of the content? If not, we should capitalize them to be consistent with Title Case (all capital words). </p:text>
    <p:extLst>
      <p:ext uri="{C676402C-5697-4E1C-873F-D02D1690AC5C}">
        <p15:threadingInfo xmlns:p15="http://schemas.microsoft.com/office/powerpoint/2012/main" timeZoneBias="240"/>
      </p:ext>
    </p:extLst>
  </p:cm>
  <p:cm authorId="2" dt="2021-03-16T14:21:18.276" idx="1">
    <p:pos x="10" y="106"/>
    <p:text>[@Edward Queen] These terms are kept lower case because either they are named that way inside the programming languages/general programming naming conventions for C++.
</p:text>
    <p:extLst>
      <p:ext uri="{C676402C-5697-4E1C-873F-D02D1690AC5C}">
        <p15:threadingInfo xmlns:p15="http://schemas.microsoft.com/office/powerpoint/2012/main" timeZoneBias="42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3/16/2021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 welcome to the video lecture on parallel programming in C++</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58635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major concurrent programming classes in the C++ Standard Library.</a:t>
            </a:r>
          </a:p>
          <a:p>
            <a:endParaRPr lang="en-US" dirty="0"/>
          </a:p>
          <a:p>
            <a:r>
              <a:rPr lang="en-US" dirty="0"/>
              <a:t>As you may have noticed, they are all </a:t>
            </a:r>
            <a:r>
              <a:rPr lang="en-US" dirty="0" err="1"/>
              <a:t>namespaced</a:t>
            </a:r>
            <a:r>
              <a:rPr lang="en-US" dirty="0"/>
              <a:t> with std, which is the standard library (or STL) namespace.</a:t>
            </a:r>
          </a:p>
          <a:p>
            <a:endParaRPr lang="en-US" dirty="0"/>
          </a:p>
          <a:p>
            <a:r>
              <a:rPr lang="en-US" dirty="0"/>
              <a:t>The names for each class maps to their usage.</a:t>
            </a:r>
          </a:p>
          <a:p>
            <a:endParaRPr lang="en-US" dirty="0"/>
          </a:p>
          <a:p>
            <a:r>
              <a:rPr lang="en-US" dirty="0"/>
              <a:t>So the classes support threads, </a:t>
            </a:r>
            <a:r>
              <a:rPr lang="en-US" dirty="0" err="1"/>
              <a:t>mutexs</a:t>
            </a:r>
            <a:r>
              <a:rPr lang="en-US" dirty="0"/>
              <a:t>, atomic data, and futures (which may be new to some with less of a development background, especially in newer versions of popular programming languages).</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301872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Thread class has the responsibility of creating (construction in CS lingo), joining, and detaching threads.</a:t>
            </a:r>
          </a:p>
          <a:p>
            <a:endParaRPr lang="en-US" dirty="0"/>
          </a:p>
          <a:p>
            <a:r>
              <a:rPr lang="en-US" dirty="0"/>
              <a:t>Using the pattern of std::thread, name of thread variable, and the function that will be executed by the thread, you create an instance of a thread within the current operating system process.</a:t>
            </a:r>
          </a:p>
          <a:p>
            <a:endParaRPr lang="en-US" dirty="0"/>
          </a:p>
          <a:p>
            <a:r>
              <a:rPr lang="en-US" dirty="0"/>
              <a:t>The thread will start to execute independent of the context that it was invoked.</a:t>
            </a:r>
          </a:p>
          <a:p>
            <a:endParaRPr lang="en-US" dirty="0"/>
          </a:p>
          <a:p>
            <a:r>
              <a:rPr lang="en-US" dirty="0"/>
              <a:t>The join method holds the continued execution of the calling context (the code that created the thread) until the thread associated with the variable name completes what it has been tasked with.</a:t>
            </a:r>
          </a:p>
          <a:p>
            <a:endParaRPr lang="en-US" dirty="0"/>
          </a:p>
          <a:p>
            <a:r>
              <a:rPr lang="en-US" dirty="0"/>
              <a:t>If you want a thread to execute completely out of the control of the calling context, use the detach method of the thread variable.</a:t>
            </a:r>
          </a:p>
          <a:p>
            <a:endParaRPr lang="en-US" dirty="0"/>
          </a:p>
          <a:p>
            <a:r>
              <a:rPr lang="en-US" dirty="0"/>
              <a:t>This will allow a thread to continue to operate until it is done its work or the calling process is executed, usually via a SIGTERM or SIGKILL, which can be achieved via the CTRL-C, CTRL-D, CMD-C, etc. based on the calling operating system.</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4260969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means for mutually exclusive access to a specific section of code (consider it like a barrier to any thread that comes while the mutex is still in effect.</a:t>
            </a:r>
          </a:p>
          <a:p>
            <a:endParaRPr lang="en-US" dirty="0"/>
          </a:p>
          <a:p>
            <a:r>
              <a:rPr lang="en-US" dirty="0"/>
              <a:t>Mutexes are not variables that are passed around, you </a:t>
            </a:r>
            <a:r>
              <a:rPr lang="en-US" dirty="0" err="1"/>
              <a:t>utilze</a:t>
            </a:r>
            <a:r>
              <a:rPr lang="en-US" dirty="0"/>
              <a:t> the static methods of lock, </a:t>
            </a:r>
            <a:r>
              <a:rPr lang="en-US" dirty="0" err="1"/>
              <a:t>try_lock</a:t>
            </a:r>
            <a:r>
              <a:rPr lang="en-US" dirty="0"/>
              <a:t>, and unlock around sections of code and they only effect any thread that attempts to access the critical section that the mutex locks.</a:t>
            </a:r>
          </a:p>
          <a:p>
            <a:endParaRPr lang="en-US" dirty="0"/>
          </a:p>
          <a:p>
            <a:r>
              <a:rPr lang="en-US" dirty="0"/>
              <a:t>A normal pattern of use for mutexes is to identify a critical section of code, call the </a:t>
            </a:r>
            <a:r>
              <a:rPr lang="en-US" dirty="0" err="1"/>
              <a:t>mutex.lock</a:t>
            </a:r>
            <a:r>
              <a:rPr lang="en-US" dirty="0"/>
              <a:t> function before entering the critical section to block concurrent access to the same section of code and then call unlock when completed.</a:t>
            </a:r>
          </a:p>
          <a:p>
            <a:endParaRPr lang="en-US" dirty="0"/>
          </a:p>
          <a:p>
            <a:r>
              <a:rPr lang="en-US" dirty="0"/>
              <a:t>If you would like a thread to move passed a critical section of code and not wait for a lock, using </a:t>
            </a:r>
            <a:r>
              <a:rPr lang="en-US" dirty="0" err="1"/>
              <a:t>try_lock</a:t>
            </a:r>
            <a:r>
              <a:rPr lang="en-US" dirty="0"/>
              <a:t> will allow a thread to try to get the mutex lock and if it fails continue its execution.</a:t>
            </a:r>
          </a:p>
          <a:p>
            <a:endParaRPr lang="en-US" dirty="0"/>
          </a:p>
          <a:p>
            <a:r>
              <a:rPr lang="en-US" dirty="0"/>
              <a:t>A use for this might be when threads can execute a number of unrelated task, maximizing their processing or that a thread might want to indicate that a lock was attempted, failed, log the try, and then sleep.</a:t>
            </a:r>
          </a:p>
          <a:p>
            <a:endParaRPr lang="en-US" dirty="0"/>
          </a:p>
          <a:p>
            <a:r>
              <a:rPr lang="en-US" dirty="0"/>
              <a:t>This pattern if designed correctly can limit thrashing over the critical section, but can go badly if a thread sleeps for too long and is </a:t>
            </a:r>
            <a:r>
              <a:rPr lang="en-US" dirty="0" err="1"/>
              <a:t>unterutilized</a:t>
            </a:r>
            <a:r>
              <a:rPr lang="en-US" dirty="0"/>
              <a:t>.</a:t>
            </a:r>
          </a:p>
          <a:p>
            <a:endParaRPr lang="en-US" dirty="0"/>
          </a:p>
          <a:p>
            <a:r>
              <a:rPr lang="en-US" dirty="0"/>
              <a:t>Also, note that if a variable is modified inside of the lock and possibly outside of the lock there is no guarantee of </a:t>
            </a:r>
            <a:r>
              <a:rPr lang="en-US" dirty="0" err="1"/>
              <a:t>conherence</a:t>
            </a:r>
            <a:r>
              <a:rPr lang="en-US" dirty="0"/>
              <a:t> between the two operations.</a:t>
            </a: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52137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variables allow for more coherent access to data.</a:t>
            </a:r>
          </a:p>
          <a:p>
            <a:endParaRPr lang="en-US" dirty="0"/>
          </a:p>
          <a:p>
            <a:r>
              <a:rPr lang="en-US" dirty="0"/>
              <a:t>Atomic variables mean that a variable cannot be accessed or modified until the current operation on the variable is completed.</a:t>
            </a:r>
          </a:p>
          <a:p>
            <a:endParaRPr lang="en-US" dirty="0"/>
          </a:p>
          <a:p>
            <a:r>
              <a:rPr lang="en-US" dirty="0"/>
              <a:t>Think of it this way you want to increment a variable, that is at least two OS-level operations adding one to the variable and then saving that value.</a:t>
            </a:r>
          </a:p>
          <a:p>
            <a:endParaRPr lang="en-US" dirty="0"/>
          </a:p>
          <a:p>
            <a:r>
              <a:rPr lang="en-US" dirty="0"/>
              <a:t>Without </a:t>
            </a:r>
            <a:r>
              <a:rPr lang="en-US" dirty="0" err="1"/>
              <a:t>atomiticy</a:t>
            </a:r>
            <a:r>
              <a:rPr lang="en-US" dirty="0"/>
              <a:t> two interleaved increments could result in only one effective increment.</a:t>
            </a:r>
          </a:p>
          <a:p>
            <a:endParaRPr lang="en-US" dirty="0"/>
          </a:p>
          <a:p>
            <a:r>
              <a:rPr lang="en-US" dirty="0"/>
              <a:t>Most primitive types in C++ can have the atomic keyword applied to them.</a:t>
            </a:r>
          </a:p>
          <a:p>
            <a:endParaRPr lang="en-US" dirty="0"/>
          </a:p>
          <a:p>
            <a:r>
              <a:rPr lang="en-US" dirty="0"/>
              <a:t>It is not good practice to make all variables atomic, but if you believe that two threads will be accessing the same variable and you want to ensure that all operations have their intended effect, then this is a good tool.</a:t>
            </a:r>
          </a:p>
          <a:p>
            <a:endParaRPr lang="en-US" dirty="0"/>
          </a:p>
          <a:p>
            <a:r>
              <a:rPr lang="en-US" dirty="0"/>
              <a:t>Also, a fence can be used to ensure that all threads that have access to an atomic variable do not proceed until all threads have reached the fence.</a:t>
            </a:r>
          </a:p>
          <a:p>
            <a:endParaRPr lang="en-US" dirty="0"/>
          </a:p>
          <a:p>
            <a:r>
              <a:rPr lang="en-US" dirty="0" err="1"/>
              <a:t>Atomic_thread_fence</a:t>
            </a:r>
            <a:r>
              <a:rPr lang="en-US" dirty="0"/>
              <a:t> is a way to acquire and release to give all threads access to the fence variable and then have them indicate that they wish to release the fence and therefor proceed when appropriate.</a:t>
            </a:r>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286808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Futures are a more common parallel programming construct, allowing threads to continue with execution of its responsibilities while still being able to interrupt that once the result of an operation is completed.</a:t>
            </a:r>
          </a:p>
          <a:p>
            <a:endParaRPr lang="en-US" dirty="0"/>
          </a:p>
          <a:p>
            <a:r>
              <a:rPr lang="en-US" dirty="0"/>
              <a:t>In modern languages that use network communications this can be when a request is made outside of the context of the current thread and rather than wait for an answer a promise is made to respond when a result is returned.</a:t>
            </a:r>
          </a:p>
          <a:p>
            <a:endParaRPr lang="en-US" dirty="0"/>
          </a:p>
          <a:p>
            <a:r>
              <a:rPr lang="en-US" dirty="0"/>
              <a:t>To gain access to the results of a </a:t>
            </a:r>
            <a:r>
              <a:rPr lang="en-US" dirty="0" err="1"/>
              <a:t>promise’d</a:t>
            </a:r>
            <a:r>
              <a:rPr lang="en-US" dirty="0"/>
              <a:t> operation, a future is returned.</a:t>
            </a:r>
          </a:p>
          <a:p>
            <a:endParaRPr lang="en-US" dirty="0"/>
          </a:p>
          <a:p>
            <a:r>
              <a:rPr lang="en-US" dirty="0"/>
              <a:t>If you would rather have threads wait for a result, functions can use async to indicate that a function will continue outside of the calling context and at a later point execute.  </a:t>
            </a:r>
          </a:p>
          <a:p>
            <a:endParaRPr lang="en-US" dirty="0"/>
          </a:p>
          <a:p>
            <a:r>
              <a:rPr lang="en-US" dirty="0"/>
              <a:t>Using wait allows for the calling context to</a:t>
            </a:r>
            <a:r>
              <a:rPr lang="en-US" baseline="0" dirty="0"/>
              <a:t> halt continued execution of code until a called function returns a result.</a:t>
            </a:r>
          </a:p>
          <a:p>
            <a:endParaRPr lang="en-US" baseline="0" dirty="0"/>
          </a:p>
          <a:p>
            <a:r>
              <a:rPr lang="en-US" baseline="0" dirty="0"/>
              <a:t>Get allows asynchronous execution of function to eventually get the results of that operation.</a:t>
            </a: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50407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226461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17773779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plusplus.com/reference/multithread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Introduction to Concurrent Programming with GPUs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7" y="3185722"/>
            <a:ext cx="8219053" cy="366706"/>
          </a:xfrm>
        </p:spPr>
        <p:txBody>
          <a:bodyPr>
            <a:normAutofit lnSpcReduction="10000"/>
          </a:bodyPr>
          <a:lstStyle/>
          <a:p>
            <a:r>
              <a:rPr lang="en-US" dirty="0"/>
              <a:t>C++Parallel Programming Syntax and Patterns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6A9AB41-2A5B-F146-8528-1971A46E191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 Parallel Programming Syntax and Patterns</a:t>
            </a:r>
            <a:endParaRPr lang="en-US" dirty="0">
              <a:effectLst/>
            </a:endParaRPr>
          </a:p>
        </p:txBody>
      </p:sp>
      <p:sp>
        <p:nvSpPr>
          <p:cNvPr id="3" name="Text Placeholder 2">
            <a:extLst>
              <a:ext uri="{FF2B5EF4-FFF2-40B4-BE49-F238E27FC236}">
                <a16:creationId xmlns:a16="http://schemas.microsoft.com/office/drawing/2014/main" id="{D1A685E7-CC7C-F248-9BA7-5EE71BFE3393}"/>
              </a:ext>
            </a:extLst>
          </p:cNvPr>
          <p:cNvSpPr>
            <a:spLocks noGrp="1"/>
          </p:cNvSpPr>
          <p:nvPr>
            <p:ph type="body" sz="quarter" idx="16"/>
          </p:nvPr>
        </p:nvSpPr>
        <p:spPr/>
        <p:txBody>
          <a:bodyPr/>
          <a:lstStyle/>
          <a:p>
            <a:r>
              <a:rPr lang="en-US" sz="2800" dirty="0"/>
              <a:t>std::thread</a:t>
            </a:r>
          </a:p>
          <a:p>
            <a:r>
              <a:rPr lang="en-US" sz="2800" dirty="0"/>
              <a:t>std::mutex</a:t>
            </a:r>
          </a:p>
          <a:p>
            <a:r>
              <a:rPr lang="en-US" sz="2800" dirty="0"/>
              <a:t>std::atomic</a:t>
            </a:r>
          </a:p>
          <a:p>
            <a:r>
              <a:rPr lang="en-US" sz="2800" dirty="0"/>
              <a:t>std::future</a:t>
            </a:r>
          </a:p>
        </p:txBody>
      </p:sp>
    </p:spTree>
    <p:extLst>
      <p:ext uri="{BB962C8B-B14F-4D97-AF65-F5344CB8AC3E}">
        <p14:creationId xmlns:p14="http://schemas.microsoft.com/office/powerpoint/2010/main" val="240599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4BF9F-ABA1-0743-B148-2FDAD9555816}"/>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 Standard thread Class</a:t>
            </a:r>
            <a:endParaRPr lang="en-US" dirty="0">
              <a:effectLst/>
            </a:endParaRPr>
          </a:p>
        </p:txBody>
      </p:sp>
      <p:sp>
        <p:nvSpPr>
          <p:cNvPr id="3" name="Text Placeholder 2">
            <a:extLst>
              <a:ext uri="{FF2B5EF4-FFF2-40B4-BE49-F238E27FC236}">
                <a16:creationId xmlns:a16="http://schemas.microsoft.com/office/drawing/2014/main" id="{593075D5-8F6A-6847-93F2-02AF187F8763}"/>
              </a:ext>
            </a:extLst>
          </p:cNvPr>
          <p:cNvSpPr>
            <a:spLocks noGrp="1"/>
          </p:cNvSpPr>
          <p:nvPr>
            <p:ph type="body" sz="quarter" idx="16"/>
          </p:nvPr>
        </p:nvSpPr>
        <p:spPr/>
        <p:txBody>
          <a:bodyPr/>
          <a:lstStyle/>
          <a:p>
            <a:pPr>
              <a:lnSpc>
                <a:spcPct val="150000"/>
              </a:lnSpc>
            </a:pPr>
            <a:r>
              <a:rPr lang="en-US" sz="2000" dirty="0"/>
              <a:t>std::thread</a:t>
            </a:r>
          </a:p>
          <a:p>
            <a:pPr marL="628650" lvl="1" indent="-285750">
              <a:lnSpc>
                <a:spcPct val="100000"/>
              </a:lnSpc>
              <a:buFont typeface="Arial" panose="020B0604020202020204" pitchFamily="34" charset="0"/>
              <a:buChar char="•"/>
            </a:pPr>
            <a:r>
              <a:rPr lang="en-US" sz="2000" i="1" dirty="0"/>
              <a:t>std::thread thread1 (function)</a:t>
            </a:r>
            <a:r>
              <a:rPr lang="en-US" sz="2000" dirty="0"/>
              <a:t> – create thread with function, function pointer or lambda as only argument</a:t>
            </a:r>
          </a:p>
          <a:p>
            <a:pPr marL="628650" lvl="1" indent="-285750">
              <a:lnSpc>
                <a:spcPct val="150000"/>
              </a:lnSpc>
              <a:buFont typeface="Arial" panose="020B0604020202020204" pitchFamily="34" charset="0"/>
              <a:buChar char="•"/>
            </a:pPr>
            <a:r>
              <a:rPr lang="en-US" sz="2000" i="1" dirty="0"/>
              <a:t>thread1.join </a:t>
            </a:r>
            <a:r>
              <a:rPr lang="en-US" sz="2000" dirty="0"/>
              <a:t>– synchronizes thread1 on completion of function</a:t>
            </a:r>
          </a:p>
          <a:p>
            <a:pPr marL="628650" lvl="1" indent="-285750">
              <a:lnSpc>
                <a:spcPct val="100000"/>
              </a:lnSpc>
              <a:buFont typeface="Arial" panose="020B0604020202020204" pitchFamily="34" charset="0"/>
              <a:buChar char="•"/>
            </a:pPr>
            <a:r>
              <a:rPr lang="en-US" sz="2000" i="1" dirty="0"/>
              <a:t>thread1.detach </a:t>
            </a:r>
            <a:r>
              <a:rPr lang="en-US" sz="2000" dirty="0"/>
              <a:t>– detaches thread1 from control by calling thread</a:t>
            </a:r>
            <a:endParaRPr lang="en-US" sz="2000" i="1" dirty="0"/>
          </a:p>
        </p:txBody>
      </p:sp>
      <p:sp>
        <p:nvSpPr>
          <p:cNvPr id="4" name="TextBox 3">
            <a:extLst>
              <a:ext uri="{FF2B5EF4-FFF2-40B4-BE49-F238E27FC236}">
                <a16:creationId xmlns:a16="http://schemas.microsoft.com/office/drawing/2014/main" id="{CAB506AA-F071-5847-8C20-49C079FA8B2D}"/>
              </a:ext>
            </a:extLst>
          </p:cNvPr>
          <p:cNvSpPr txBox="1"/>
          <p:nvPr/>
        </p:nvSpPr>
        <p:spPr>
          <a:xfrm>
            <a:off x="8199166"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06990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6A2680-0595-E54A-A72B-90DC3F773240}"/>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 Standard mutex Class</a:t>
            </a:r>
            <a:endParaRPr lang="en-US" dirty="0">
              <a:effectLst/>
            </a:endParaRPr>
          </a:p>
        </p:txBody>
      </p:sp>
      <p:sp>
        <p:nvSpPr>
          <p:cNvPr id="3" name="Text Placeholder 2">
            <a:extLst>
              <a:ext uri="{FF2B5EF4-FFF2-40B4-BE49-F238E27FC236}">
                <a16:creationId xmlns:a16="http://schemas.microsoft.com/office/drawing/2014/main" id="{593075D5-8F6A-6847-93F2-02AF187F8763}"/>
              </a:ext>
            </a:extLst>
          </p:cNvPr>
          <p:cNvSpPr>
            <a:spLocks noGrp="1"/>
          </p:cNvSpPr>
          <p:nvPr>
            <p:ph type="body" sz="quarter" idx="16"/>
          </p:nvPr>
        </p:nvSpPr>
        <p:spPr/>
        <p:txBody>
          <a:bodyPr/>
          <a:lstStyle/>
          <a:p>
            <a:pPr>
              <a:lnSpc>
                <a:spcPct val="150000"/>
              </a:lnSpc>
            </a:pPr>
            <a:r>
              <a:rPr lang="en-US" sz="2000" dirty="0"/>
              <a:t>std::mutex</a:t>
            </a:r>
          </a:p>
          <a:p>
            <a:pPr marL="628650" lvl="1" indent="-285750">
              <a:lnSpc>
                <a:spcPct val="150000"/>
              </a:lnSpc>
              <a:buFont typeface="Arial" panose="020B0604020202020204" pitchFamily="34" charset="0"/>
              <a:buChar char="•"/>
            </a:pPr>
            <a:r>
              <a:rPr lang="en-US" sz="2000" i="1" dirty="0"/>
              <a:t>std::</a:t>
            </a:r>
            <a:r>
              <a:rPr lang="en-US" sz="2000" i="1" dirty="0" err="1"/>
              <a:t>mutex.lock</a:t>
            </a:r>
            <a:r>
              <a:rPr lang="en-US" sz="2000" i="1" dirty="0"/>
              <a:t>() </a:t>
            </a:r>
            <a:r>
              <a:rPr lang="en-US" sz="2000" dirty="0"/>
              <a:t>– locks access to critical section of code</a:t>
            </a:r>
          </a:p>
          <a:p>
            <a:pPr marL="628650" lvl="1" indent="-285750">
              <a:lnSpc>
                <a:spcPct val="100000"/>
              </a:lnSpc>
              <a:buFont typeface="Arial" panose="020B0604020202020204" pitchFamily="34" charset="0"/>
              <a:buChar char="•"/>
            </a:pPr>
            <a:r>
              <a:rPr lang="en-US" sz="2000" i="1" dirty="0"/>
              <a:t>std::</a:t>
            </a:r>
            <a:r>
              <a:rPr lang="en-US" sz="2000" i="1" dirty="0" err="1"/>
              <a:t>mutex.try_lock</a:t>
            </a:r>
            <a:r>
              <a:rPr lang="en-US" sz="2000" i="1" dirty="0"/>
              <a:t>() </a:t>
            </a:r>
            <a:r>
              <a:rPr lang="en-US" sz="2000" dirty="0"/>
              <a:t>– if mutex is not locked, this will lock current section, otherwise the function will continue and disregard the locked section of code</a:t>
            </a:r>
          </a:p>
          <a:p>
            <a:pPr marL="628650" lvl="1" indent="-285750">
              <a:lnSpc>
                <a:spcPct val="150000"/>
              </a:lnSpc>
              <a:buFont typeface="Arial" panose="020B0604020202020204" pitchFamily="34" charset="0"/>
              <a:buChar char="•"/>
            </a:pPr>
            <a:r>
              <a:rPr lang="en-US" sz="2000" i="1" dirty="0"/>
              <a:t>std::</a:t>
            </a:r>
            <a:r>
              <a:rPr lang="en-US" sz="2000" i="1" dirty="0" err="1"/>
              <a:t>mutex.unlock</a:t>
            </a:r>
            <a:r>
              <a:rPr lang="en-US" sz="2000" i="1" dirty="0"/>
              <a:t>() </a:t>
            </a:r>
            <a:r>
              <a:rPr lang="en-US" sz="2000" dirty="0"/>
              <a:t>– releases lock on critical section of code</a:t>
            </a:r>
          </a:p>
        </p:txBody>
      </p:sp>
      <p:sp>
        <p:nvSpPr>
          <p:cNvPr id="4" name="TextBox 3">
            <a:extLst>
              <a:ext uri="{FF2B5EF4-FFF2-40B4-BE49-F238E27FC236}">
                <a16:creationId xmlns:a16="http://schemas.microsoft.com/office/drawing/2014/main" id="{CAB506AA-F071-5847-8C20-49C079FA8B2D}"/>
              </a:ext>
            </a:extLst>
          </p:cNvPr>
          <p:cNvSpPr txBox="1"/>
          <p:nvPr/>
        </p:nvSpPr>
        <p:spPr>
          <a:xfrm>
            <a:off x="8199166"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73737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FBBA6D-18A1-5343-BA14-82B1FB49E0C2}"/>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 Standard atomic Class</a:t>
            </a:r>
            <a:endParaRPr lang="en-US" dirty="0">
              <a:effectLst/>
            </a:endParaRPr>
          </a:p>
        </p:txBody>
      </p:sp>
      <p:sp>
        <p:nvSpPr>
          <p:cNvPr id="3" name="Text Placeholder 2">
            <a:extLst>
              <a:ext uri="{FF2B5EF4-FFF2-40B4-BE49-F238E27FC236}">
                <a16:creationId xmlns:a16="http://schemas.microsoft.com/office/drawing/2014/main" id="{593075D5-8F6A-6847-93F2-02AF187F8763}"/>
              </a:ext>
            </a:extLst>
          </p:cNvPr>
          <p:cNvSpPr>
            <a:spLocks noGrp="1"/>
          </p:cNvSpPr>
          <p:nvPr>
            <p:ph type="body" sz="quarter" idx="16"/>
          </p:nvPr>
        </p:nvSpPr>
        <p:spPr>
          <a:xfrm>
            <a:off x="529292" y="1217229"/>
            <a:ext cx="8085415" cy="3077573"/>
          </a:xfrm>
        </p:spPr>
        <p:txBody>
          <a:bodyPr/>
          <a:lstStyle/>
          <a:p>
            <a:pPr>
              <a:lnSpc>
                <a:spcPct val="100000"/>
              </a:lnSpc>
            </a:pPr>
            <a:r>
              <a:rPr lang="en-US" sz="2000" dirty="0"/>
              <a:t>std::atomic</a:t>
            </a:r>
          </a:p>
          <a:p>
            <a:pPr marL="685800" lvl="1" indent="-342900">
              <a:lnSpc>
                <a:spcPct val="100000"/>
              </a:lnSpc>
              <a:buFont typeface="Arial" panose="020B0604020202020204" pitchFamily="34" charset="0"/>
              <a:buChar char="•"/>
            </a:pPr>
            <a:r>
              <a:rPr lang="en-US" sz="2200" dirty="0"/>
              <a:t>Any atomic-typed is guaranteed to not cause a race condition.</a:t>
            </a:r>
          </a:p>
          <a:p>
            <a:pPr marL="685800" lvl="1" indent="-342900">
              <a:lnSpc>
                <a:spcPct val="100000"/>
              </a:lnSpc>
              <a:buFont typeface="Arial" panose="020B0604020202020204" pitchFamily="34" charset="0"/>
              <a:buChar char="•"/>
            </a:pPr>
            <a:r>
              <a:rPr lang="en-US" sz="2200" i="1" dirty="0"/>
              <a:t>atomic </a:t>
            </a:r>
            <a:r>
              <a:rPr lang="en-US" sz="2200" dirty="0"/>
              <a:t>keyword is used to declare a variable atomic.</a:t>
            </a:r>
          </a:p>
          <a:p>
            <a:pPr marL="685800" lvl="1" indent="-342900">
              <a:lnSpc>
                <a:spcPct val="100000"/>
              </a:lnSpc>
              <a:buFont typeface="Arial" panose="020B0604020202020204" pitchFamily="34" charset="0"/>
              <a:buChar char="•"/>
            </a:pPr>
            <a:r>
              <a:rPr lang="en-US" sz="2200" dirty="0"/>
              <a:t>Most C++ primitives (bool, integer-based numbers, pointers, and </a:t>
            </a:r>
            <a:r>
              <a:rPr lang="en-US" sz="2200" dirty="0" err="1"/>
              <a:t>size_t</a:t>
            </a:r>
            <a:r>
              <a:rPr lang="en-US" sz="2200" dirty="0"/>
              <a:t>) have an atomic variant.</a:t>
            </a:r>
          </a:p>
          <a:p>
            <a:pPr marL="685800" lvl="1" indent="-342900">
              <a:lnSpc>
                <a:spcPct val="100000"/>
              </a:lnSpc>
              <a:buFont typeface="Arial" panose="020B0604020202020204" pitchFamily="34" charset="0"/>
              <a:buChar char="•"/>
            </a:pPr>
            <a:r>
              <a:rPr lang="en-US" sz="2200" i="1" dirty="0" err="1"/>
              <a:t>atomic_thread_fence</a:t>
            </a:r>
            <a:r>
              <a:rPr lang="en-US" sz="2200" dirty="0"/>
              <a:t> – used to create fence for access to atomic value, use parameter </a:t>
            </a:r>
            <a:r>
              <a:rPr lang="en-US" sz="2200" i="1" dirty="0" err="1"/>
              <a:t>memory_order_acquire</a:t>
            </a:r>
            <a:r>
              <a:rPr lang="en-US" sz="2200" i="1" dirty="0"/>
              <a:t> and </a:t>
            </a:r>
            <a:r>
              <a:rPr lang="en-US" sz="2200" i="1" dirty="0" err="1"/>
              <a:t>memory_order_release</a:t>
            </a:r>
            <a:r>
              <a:rPr lang="en-US" sz="2200" dirty="0"/>
              <a:t> as with acquire/release</a:t>
            </a:r>
            <a:endParaRPr lang="en-US" sz="2200" i="1" dirty="0"/>
          </a:p>
        </p:txBody>
      </p:sp>
      <p:sp>
        <p:nvSpPr>
          <p:cNvPr id="4" name="TextBox 3">
            <a:extLst>
              <a:ext uri="{FF2B5EF4-FFF2-40B4-BE49-F238E27FC236}">
                <a16:creationId xmlns:a16="http://schemas.microsoft.com/office/drawing/2014/main" id="{CAB506AA-F071-5847-8C20-49C079FA8B2D}"/>
              </a:ext>
            </a:extLst>
          </p:cNvPr>
          <p:cNvSpPr txBox="1"/>
          <p:nvPr/>
        </p:nvSpPr>
        <p:spPr>
          <a:xfrm>
            <a:off x="8199166"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278962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96C7CA-500A-D446-A5E9-95DC335FD1C9}"/>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C++ Standard future Class</a:t>
            </a:r>
            <a:endParaRPr lang="en-US" dirty="0">
              <a:effectLst/>
            </a:endParaRPr>
          </a:p>
        </p:txBody>
      </p:sp>
      <p:sp>
        <p:nvSpPr>
          <p:cNvPr id="3" name="Text Placeholder 2">
            <a:extLst>
              <a:ext uri="{FF2B5EF4-FFF2-40B4-BE49-F238E27FC236}">
                <a16:creationId xmlns:a16="http://schemas.microsoft.com/office/drawing/2014/main" id="{593075D5-8F6A-6847-93F2-02AF187F8763}"/>
              </a:ext>
            </a:extLst>
          </p:cNvPr>
          <p:cNvSpPr>
            <a:spLocks noGrp="1"/>
          </p:cNvSpPr>
          <p:nvPr>
            <p:ph type="body" sz="quarter" idx="16"/>
          </p:nvPr>
        </p:nvSpPr>
        <p:spPr/>
        <p:txBody>
          <a:bodyPr/>
          <a:lstStyle/>
          <a:p>
            <a:pPr>
              <a:lnSpc>
                <a:spcPct val="100000"/>
              </a:lnSpc>
            </a:pPr>
            <a:r>
              <a:rPr lang="en-US" sz="2000" dirty="0"/>
              <a:t>std::promise – create a promise, used to wrap around the result of an operation, accessible when that operation is completed.</a:t>
            </a:r>
          </a:p>
          <a:p>
            <a:pPr>
              <a:lnSpc>
                <a:spcPct val="100000"/>
              </a:lnSpc>
            </a:pPr>
            <a:r>
              <a:rPr lang="en-US" sz="2000" dirty="0"/>
              <a:t>std::future – when valid, allows for retrieving a value from a provider. In conjunction with a promise, will synchronize access to the results of a function call when completed</a:t>
            </a:r>
          </a:p>
          <a:p>
            <a:pPr>
              <a:lnSpc>
                <a:spcPct val="100000"/>
              </a:lnSpc>
            </a:pPr>
            <a:r>
              <a:rPr lang="en-US" sz="2000" dirty="0"/>
              <a:t>std::async – calls a function asynchronously. Use with </a:t>
            </a:r>
            <a:r>
              <a:rPr lang="en-US" sz="2000" i="1" dirty="0"/>
              <a:t>wait </a:t>
            </a:r>
            <a:r>
              <a:rPr lang="en-US" sz="2000" dirty="0"/>
              <a:t>and</a:t>
            </a:r>
            <a:r>
              <a:rPr lang="en-US" sz="2000" i="1" dirty="0"/>
              <a:t> get.</a:t>
            </a:r>
            <a:endParaRPr lang="en-US" sz="2000" dirty="0"/>
          </a:p>
        </p:txBody>
      </p:sp>
      <p:sp>
        <p:nvSpPr>
          <p:cNvPr id="4" name="TextBox 3">
            <a:extLst>
              <a:ext uri="{FF2B5EF4-FFF2-40B4-BE49-F238E27FC236}">
                <a16:creationId xmlns:a16="http://schemas.microsoft.com/office/drawing/2014/main" id="{CAB506AA-F071-5847-8C20-49C079FA8B2D}"/>
              </a:ext>
            </a:extLst>
          </p:cNvPr>
          <p:cNvSpPr txBox="1"/>
          <p:nvPr/>
        </p:nvSpPr>
        <p:spPr>
          <a:xfrm>
            <a:off x="8199166" y="4374118"/>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83882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0FEFA-2D9E-3344-A95B-2729F885BA45}"/>
              </a:ext>
            </a:extLst>
          </p:cNvPr>
          <p:cNvSpPr>
            <a:spLocks noGrp="1"/>
          </p:cNvSpPr>
          <p:nvPr>
            <p:ph type="title" idx="4294967295"/>
          </p:nvPr>
        </p:nvSpPr>
        <p:spPr>
          <a:xfrm>
            <a:off x="628650" y="274638"/>
            <a:ext cx="7886700" cy="993775"/>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endParaRPr lang="en-US" dirty="0">
              <a:effectLst/>
            </a:endParaRP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a:t>
            </a:r>
            <a:r>
              <a:rPr lang="en-US" dirty="0" err="1"/>
              <a:t>cplusplus.com</a:t>
            </a:r>
            <a:r>
              <a:rPr lang="en-US" dirty="0"/>
              <a:t>. 2020. </a:t>
            </a:r>
            <a:r>
              <a:rPr lang="en-US" dirty="0" err="1"/>
              <a:t>cplusplus.com</a:t>
            </a:r>
            <a:r>
              <a:rPr lang="en-US" dirty="0"/>
              <a:t> </a:t>
            </a:r>
            <a:r>
              <a:rPr lang="en-US" i="1" dirty="0"/>
              <a:t>Multithreading. </a:t>
            </a:r>
            <a:r>
              <a:rPr lang="en-US" dirty="0"/>
              <a:t>Retrieved from </a:t>
            </a:r>
            <a:r>
              <a:rPr lang="en-US" dirty="0">
                <a:hlinkClick r:id="rId3"/>
              </a:rPr>
              <a:t>http://</a:t>
            </a:r>
            <a:r>
              <a:rPr lang="en-US" dirty="0" err="1">
                <a:hlinkClick r:id="rId3"/>
              </a:rPr>
              <a:t>www.cplusplus.com</a:t>
            </a:r>
            <a:r>
              <a:rPr lang="en-US" dirty="0">
                <a:hlinkClick r:id="rId3"/>
              </a:rPr>
              <a:t>/reference/multithreading/</a:t>
            </a:r>
            <a:endParaRPr lang="en-US" dirty="0"/>
          </a:p>
        </p:txBody>
      </p:sp>
    </p:spTree>
    <p:extLst>
      <p:ext uri="{BB962C8B-B14F-4D97-AF65-F5344CB8AC3E}">
        <p14:creationId xmlns:p14="http://schemas.microsoft.com/office/powerpoint/2010/main" val="413464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2" ma:contentTypeDescription="Create a new document." ma:contentTypeScope="" ma:versionID="962aa165da8f609b095acb8d0d849b3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c52b28453b84704499aaf2ac8c109a38"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4CB5DC-8BC4-4337-88A1-58C41D257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schemas.microsoft.com/office/2006/documentManagement/types"/>
    <ds:schemaRef ds:uri="http://purl.org/dc/elements/1.1/"/>
    <ds:schemaRef ds:uri="051abd47-9546-4a61-92e9-da62ec2358b6"/>
    <ds:schemaRef ds:uri="http://purl.org/dc/dcmitype/"/>
    <ds:schemaRef ds:uri="http://www.w3.org/XML/1998/namespace"/>
    <ds:schemaRef ds:uri="http://schemas.microsoft.com/office/infopath/2007/PartnerControls"/>
    <ds:schemaRef ds:uri="http://purl.org/dc/terms/"/>
    <ds:schemaRef ds:uri="fc700d6a-14c8-4431-87f0-1eb34fcb9ecc"/>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2056</TotalTime>
  <Words>1275</Words>
  <Application>Microsoft Office PowerPoint</Application>
  <PresentationFormat>On-screen Show (16:9)</PresentationFormat>
  <Paragraphs>99</Paragraphs>
  <Slides>8</Slides>
  <Notes>8</Notes>
  <HiddenSlides>0</HiddenSlides>
  <MMClips>0</MMClips>
  <ScaleCrop>false</ScaleCrop>
  <HeadingPairs>
    <vt:vector size="4" baseType="variant">
      <vt:variant>
        <vt:lpstr>Theme</vt:lpstr>
      </vt:variant>
      <vt:variant>
        <vt:i4>3</vt:i4>
      </vt:variant>
      <vt:variant>
        <vt:lpstr>Slide Titles</vt:lpstr>
      </vt:variant>
      <vt:variant>
        <vt:i4>8</vt:i4>
      </vt:variant>
    </vt:vector>
  </HeadingPairs>
  <TitlesOfParts>
    <vt:vector size="11" baseType="lpstr">
      <vt:lpstr>EP Presentation Theme - Simple</vt:lpstr>
      <vt:lpstr>1_EP Presentation Theme - Fancy</vt:lpstr>
      <vt:lpstr>2_EP Presentation Theme - Special</vt:lpstr>
      <vt:lpstr>Introduction to Concurrent Programming with GPUs</vt:lpstr>
      <vt:lpstr>C++ Parallel Programming Syntax and Patterns</vt:lpstr>
      <vt:lpstr>C++ Standard thread Class</vt:lpstr>
      <vt:lpstr>C++ Standard mutex Class</vt:lpstr>
      <vt:lpstr>C++ Standard atomic Class</vt:lpstr>
      <vt:lpstr>C++ Standard future Class</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Edward Queen</cp:lastModifiedBy>
  <cp:revision>42</cp:revision>
  <dcterms:created xsi:type="dcterms:W3CDTF">2020-12-13T16:54:15Z</dcterms:created>
  <dcterms:modified xsi:type="dcterms:W3CDTF">2021-03-16T21:21:18Z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